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0" r:id="rId2"/>
    <p:sldId id="268" r:id="rId3"/>
    <p:sldId id="270" r:id="rId4"/>
    <p:sldId id="257" r:id="rId5"/>
    <p:sldId id="272" r:id="rId6"/>
    <p:sldId id="258" r:id="rId7"/>
    <p:sldId id="280" r:id="rId8"/>
    <p:sldId id="279" r:id="rId9"/>
    <p:sldId id="274" r:id="rId10"/>
    <p:sldId id="281" r:id="rId11"/>
    <p:sldId id="275" r:id="rId12"/>
    <p:sldId id="287" r:id="rId13"/>
    <p:sldId id="288" r:id="rId14"/>
    <p:sldId id="289" r:id="rId15"/>
    <p:sldId id="290" r:id="rId16"/>
    <p:sldId id="291" r:id="rId17"/>
    <p:sldId id="276" r:id="rId18"/>
    <p:sldId id="293" r:id="rId19"/>
    <p:sldId id="277" r:id="rId20"/>
    <p:sldId id="294" r:id="rId21"/>
    <p:sldId id="292" r:id="rId22"/>
    <p:sldId id="263" r:id="rId23"/>
  </p:sldIdLst>
  <p:sldSz cx="12192000" cy="6858000"/>
  <p:notesSz cx="6858000" cy="9144000"/>
  <p:embeddedFontLst>
    <p:embeddedFont>
      <p:font typeface="Segoe UI Semilight" panose="020B0402040204020203" pitchFamily="34" charset="0"/>
      <p:regular r:id="rId25"/>
      <p: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Rabiohead" panose="020B0604020202020204" charset="0"/>
      <p:regular r:id="rId31"/>
    </p:embeddedFont>
    <p:embeddedFont>
      <p:font typeface="Segoe UI Light" panose="020B0502040204020203" pitchFamily="34" charset="0"/>
      <p:regular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0"/>
          <a:stretch/>
        </p:blipFill>
        <p:spPr>
          <a:xfrm>
            <a:off x="1584158" y="446809"/>
            <a:ext cx="9023684" cy="59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0"/>
          <a:stretch/>
        </p:blipFill>
        <p:spPr>
          <a:xfrm>
            <a:off x="2197266" y="1704110"/>
            <a:ext cx="7797468" cy="51538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231494" y="5949387"/>
            <a:ext cx="7095748" cy="810229"/>
            <a:chOff x="-106364" y="5914158"/>
            <a:chExt cx="8839200" cy="888985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 bwMode="auto">
            <a:xfrm>
              <a:off x="-106364" y="5914158"/>
              <a:ext cx="8839200" cy="888985"/>
            </a:xfrm>
            <a:prstGeom prst="rect">
              <a:avLst/>
            </a:prstGeom>
            <a:grpFill/>
            <a:ln w="952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2390" y="6055795"/>
              <a:ext cx="7640445" cy="57407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"/>
                </a:rPr>
                <a:t>http://aka.ms/SPOLocalDevSetup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2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869796"/>
            <a:ext cx="6096000" cy="5096106"/>
          </a:xfrm>
        </p:spPr>
        <p:txBody>
          <a:bodyPr/>
          <a:lstStyle/>
          <a:p>
            <a:pPr algn="ctr"/>
            <a:r>
              <a:rPr lang="es-ES" sz="4800" dirty="0" err="1" smtClean="0"/>
              <a:t>Enviroment</a:t>
            </a:r>
            <a:endParaRPr lang="es-E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1152"/>
            <a:ext cx="6096000" cy="68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5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69563" y="2255678"/>
            <a:ext cx="8481877" cy="3545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>
                <a:solidFill>
                  <a:schemeClr val="accent1"/>
                </a:solidFill>
              </a:rPr>
              <a:t>Environment</a:t>
            </a:r>
            <a:r>
              <a:rPr lang="pt-PT" dirty="0">
                <a:solidFill>
                  <a:schemeClr val="accent1"/>
                </a:solidFill>
              </a:rPr>
              <a:t/>
            </a:r>
            <a:br>
              <a:rPr lang="pt-PT" dirty="0">
                <a:solidFill>
                  <a:schemeClr val="accent1"/>
                </a:solidFill>
              </a:rPr>
            </a:b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29582" y="2496503"/>
            <a:ext cx="7770677" cy="3467417"/>
          </a:xfrm>
        </p:spPr>
        <p:txBody>
          <a:bodyPr>
            <a:noAutofit/>
          </a:bodyPr>
          <a:lstStyle/>
          <a:p>
            <a:r>
              <a:rPr lang="en-US" sz="3200" dirty="0"/>
              <a:t>x64-capable CPU</a:t>
            </a:r>
          </a:p>
          <a:p>
            <a:r>
              <a:rPr lang="en-US" sz="3200" dirty="0"/>
              <a:t>at least 16 GB of RAM (</a:t>
            </a:r>
            <a:r>
              <a:rPr lang="en-US" sz="2400" dirty="0"/>
              <a:t>24 GB of RAM ideal setup)</a:t>
            </a:r>
          </a:p>
          <a:p>
            <a:r>
              <a:rPr lang="en-US" sz="3200" dirty="0"/>
              <a:t>Windows Server 2008 R2 Service Pack 1 x64 or Windows Server 2012</a:t>
            </a:r>
          </a:p>
          <a:p>
            <a:r>
              <a:rPr lang="pt-PT" sz="3200" dirty="0"/>
              <a:t>SQL SERVER 2008 R2 SP1/2012/2014 </a:t>
            </a:r>
            <a:r>
              <a:rPr lang="pt-PT" sz="2400" dirty="0"/>
              <a:t>(SharePoint SP1)</a:t>
            </a:r>
            <a:endParaRPr lang="en-US" sz="2400" dirty="0"/>
          </a:p>
          <a:p>
            <a:endParaRPr lang="pt-PT" sz="3200" dirty="0"/>
          </a:p>
          <a:p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27010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695365" y="2735933"/>
            <a:ext cx="6801435" cy="2460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>
            <a:off x="639938" y="1912972"/>
            <a:ext cx="4204517" cy="4483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893061" y="2114125"/>
            <a:ext cx="4090419" cy="4351337"/>
          </a:xfrm>
        </p:spPr>
        <p:txBody>
          <a:bodyPr>
            <a:normAutofit lnSpcReduction="10000"/>
          </a:bodyPr>
          <a:lstStyle/>
          <a:p>
            <a:r>
              <a:rPr lang="pt-PT" dirty="0">
                <a:solidFill>
                  <a:schemeClr val="accent1"/>
                </a:solidFill>
              </a:rPr>
              <a:t>Virtualize</a:t>
            </a:r>
            <a:r>
              <a:rPr lang="en-US" dirty="0">
                <a:solidFill>
                  <a:schemeClr val="accent1"/>
                </a:solidFill>
              </a:rPr>
              <a:t>!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</a:t>
            </a:r>
            <a:r>
              <a:rPr lang="en-US" sz="2400" dirty="0" err="1"/>
              <a:t>HyperV</a:t>
            </a:r>
            <a:r>
              <a:rPr lang="en-US" sz="2400" dirty="0"/>
              <a:t>, </a:t>
            </a:r>
            <a:r>
              <a:rPr lang="en-US" sz="2400" dirty="0" err="1"/>
              <a:t>Vmware</a:t>
            </a:r>
            <a:r>
              <a:rPr lang="en-US" sz="2400" dirty="0"/>
              <a:t>, </a:t>
            </a:r>
            <a:r>
              <a:rPr lang="en-US" sz="2400" dirty="0" err="1"/>
              <a:t>Vbox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endParaRPr lang="pt-PT" sz="2400" dirty="0"/>
          </a:p>
          <a:p>
            <a:r>
              <a:rPr lang="en-US" dirty="0">
                <a:solidFill>
                  <a:schemeClr val="accent1"/>
                </a:solidFill>
              </a:rPr>
              <a:t>Use Azure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VMs</a:t>
            </a:r>
            <a:r>
              <a:rPr lang="pt-PT" dirty="0">
                <a:solidFill>
                  <a:schemeClr val="accent1"/>
                </a:solidFill>
              </a:rPr>
              <a:t> </a:t>
            </a:r>
          </a:p>
          <a:p>
            <a:endParaRPr lang="pt-PT" sz="2400" dirty="0">
              <a:solidFill>
                <a:schemeClr val="accent1"/>
              </a:solidFill>
            </a:endParaRPr>
          </a:p>
          <a:p>
            <a:r>
              <a:rPr lang="pt-PT" dirty="0">
                <a:solidFill>
                  <a:schemeClr val="accent1"/>
                </a:solidFill>
              </a:rPr>
              <a:t>Use </a:t>
            </a:r>
            <a:r>
              <a:rPr lang="pt-PT" dirty="0" err="1">
                <a:solidFill>
                  <a:schemeClr val="accent1"/>
                </a:solidFill>
              </a:rPr>
              <a:t>an</a:t>
            </a:r>
            <a:r>
              <a:rPr lang="pt-PT" dirty="0">
                <a:solidFill>
                  <a:schemeClr val="accent1"/>
                </a:solidFill>
              </a:rPr>
              <a:t> </a:t>
            </a:r>
            <a:r>
              <a:rPr lang="pt-PT" dirty="0" err="1">
                <a:solidFill>
                  <a:schemeClr val="accent1"/>
                </a:solidFill>
              </a:rPr>
              <a:t>All-IN</a:t>
            </a:r>
            <a:r>
              <a:rPr lang="pt-PT" dirty="0">
                <a:solidFill>
                  <a:schemeClr val="accent1"/>
                </a:solidFill>
              </a:rPr>
              <a:t> VM</a:t>
            </a:r>
          </a:p>
          <a:p>
            <a:pPr marL="800100" lvl="2" indent="-342900"/>
            <a:r>
              <a:rPr lang="pt-PT" sz="2400" dirty="0"/>
              <a:t>Active </a:t>
            </a:r>
            <a:r>
              <a:rPr lang="pt-PT" sz="2400" dirty="0" err="1"/>
              <a:t>Directory</a:t>
            </a:r>
            <a:r>
              <a:rPr lang="pt-PT" sz="2400" dirty="0"/>
              <a:t> / DNS</a:t>
            </a:r>
          </a:p>
          <a:p>
            <a:pPr marL="800100" lvl="2" indent="-342900"/>
            <a:r>
              <a:rPr lang="pt-PT" sz="2400" dirty="0"/>
              <a:t>SQL Server </a:t>
            </a:r>
          </a:p>
          <a:p>
            <a:pPr marL="457200" lvl="2" indent="0">
              <a:buNone/>
            </a:pPr>
            <a:r>
              <a:rPr lang="pt-PT" sz="2100" dirty="0"/>
              <a:t>	</a:t>
            </a:r>
            <a:r>
              <a:rPr lang="pt-PT" sz="1900" dirty="0"/>
              <a:t>(2008 R2 SP1/2012/2014*)</a:t>
            </a:r>
          </a:p>
          <a:p>
            <a:pPr marL="800100" lvl="2" indent="-342900"/>
            <a:r>
              <a:rPr lang="pt-PT" sz="2400" dirty="0"/>
              <a:t>SharePoint</a:t>
            </a:r>
          </a:p>
          <a:p>
            <a:pPr marL="800100" lvl="2" indent="-342900"/>
            <a:endParaRPr lang="en-US" sz="2400" dirty="0"/>
          </a:p>
          <a:p>
            <a:endParaRPr lang="pt-PT" dirty="0"/>
          </a:p>
        </p:txBody>
      </p:sp>
      <p:sp>
        <p:nvSpPr>
          <p:cNvPr id="5" name="Rectangle 4"/>
          <p:cNvSpPr/>
          <p:nvPr/>
        </p:nvSpPr>
        <p:spPr>
          <a:xfrm>
            <a:off x="-328406" y="6396071"/>
            <a:ext cx="2731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2" indent="0">
              <a:buNone/>
            </a:pPr>
            <a:r>
              <a:rPr lang="pt-PT" dirty="0" smtClean="0"/>
              <a:t>* with SharePoint SP1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34391" y="3610304"/>
            <a:ext cx="60960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34390" y="2902418"/>
            <a:ext cx="10070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4000" dirty="0" smtClean="0"/>
              <a:t>TIP!</a:t>
            </a:r>
            <a:endParaRPr lang="pt-PT" sz="4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34390" y="3778894"/>
            <a:ext cx="6774299" cy="437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accent1"/>
                </a:solidFill>
              </a:rPr>
              <a:t>Use AutoSPInstaller, and AutoSPSourceBuilder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PT" sz="2400" dirty="0" smtClean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34390" y="41859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</a:t>
            </a:r>
            <a:r>
              <a:rPr lang="pt-PT" dirty="0"/>
              <a:t>ttp://AutoSPInstaller.codeplex.com;      http://AutoSPSourceBuilder.codeplex.com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/>
          <a:p>
            <a:r>
              <a:rPr lang="pt-PT" dirty="0" err="1" smtClean="0">
                <a:solidFill>
                  <a:schemeClr val="accent1"/>
                </a:solidFill>
              </a:rPr>
              <a:t>Environment</a:t>
            </a:r>
            <a:r>
              <a:rPr lang="pt-PT" dirty="0">
                <a:solidFill>
                  <a:schemeClr val="accent1"/>
                </a:solidFill>
              </a:rPr>
              <a:t/>
            </a:r>
            <a:br>
              <a:rPr lang="pt-PT" dirty="0">
                <a:solidFill>
                  <a:schemeClr val="accent1"/>
                </a:solidFill>
              </a:rPr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09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63637" y="1259881"/>
            <a:ext cx="10515600" cy="82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4000" dirty="0" err="1" smtClean="0">
                <a:solidFill>
                  <a:schemeClr val="accent1"/>
                </a:solidFill>
              </a:rPr>
              <a:t>Pre</a:t>
            </a:r>
            <a:r>
              <a:rPr lang="pt-PT" sz="4000" dirty="0" smtClean="0">
                <a:solidFill>
                  <a:schemeClr val="accent1"/>
                </a:solidFill>
              </a:rPr>
              <a:t>-Requisites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3736" y="3106715"/>
            <a:ext cx="4559677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3736" y="2398829"/>
            <a:ext cx="2184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4000" dirty="0" smtClean="0"/>
              <a:t>Warning!</a:t>
            </a:r>
            <a:endParaRPr lang="pt-PT" sz="4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3736" y="3275305"/>
            <a:ext cx="4478653" cy="1001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accent1"/>
                </a:solidFill>
              </a:rPr>
              <a:t>Always consider </a:t>
            </a:r>
            <a:r>
              <a:rPr lang="pt-PT" sz="2400" dirty="0">
                <a:solidFill>
                  <a:schemeClr val="accent1"/>
                </a:solidFill>
              </a:rPr>
              <a:t>c</a:t>
            </a:r>
            <a:r>
              <a:rPr lang="pt-PT" sz="2400" dirty="0" smtClean="0">
                <a:solidFill>
                  <a:schemeClr val="accent1"/>
                </a:solidFill>
              </a:rPr>
              <a:t>omplete Installation</a:t>
            </a:r>
          </a:p>
          <a:p>
            <a:pPr marL="0" indent="0">
              <a:buNone/>
            </a:pPr>
            <a:r>
              <a:rPr lang="pt-PT" sz="2400" dirty="0" smtClean="0">
                <a:solidFill>
                  <a:schemeClr val="accent1"/>
                </a:solidFill>
              </a:rPr>
              <a:t>if you are doing FTC &amp; App Dev Model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PT" sz="2400" dirty="0" smtClean="0">
              <a:solidFill>
                <a:schemeClr val="accent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0452" y="4400031"/>
            <a:ext cx="474487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Limit Storage:</a:t>
            </a:r>
            <a:r>
              <a:rPr lang="en-US" dirty="0" smtClean="0"/>
              <a:t> </a:t>
            </a:r>
            <a:r>
              <a:rPr lang="en-US" dirty="0"/>
              <a:t>SQL Server 2008 R2 SP 1 Express version </a:t>
            </a:r>
            <a:r>
              <a:rPr lang="en-US" dirty="0" smtClean="0"/>
              <a:t>storage </a:t>
            </a:r>
            <a:r>
              <a:rPr lang="en-US" dirty="0"/>
              <a:t>limit to 10 GB </a:t>
            </a:r>
            <a:r>
              <a:rPr lang="en-US" dirty="0" smtClean="0"/>
              <a:t>per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Domain </a:t>
            </a:r>
            <a:r>
              <a:rPr lang="en-US" b="1" dirty="0" smtClean="0"/>
              <a:t>Service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/>
              <a:t>domain accounts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/>
              <a:t>under local accounts </a:t>
            </a:r>
            <a:r>
              <a:rPr lang="en-US" sz="1200" dirty="0" smtClean="0"/>
              <a:t>( like Network</a:t>
            </a:r>
            <a:r>
              <a:rPr lang="en-US" sz="1200" dirty="0"/>
              <a:t> Service </a:t>
            </a:r>
            <a:r>
              <a:rPr lang="en-US" sz="1200" dirty="0" smtClean="0"/>
              <a:t>account)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Can </a:t>
            </a:r>
            <a:r>
              <a:rPr lang="en-US" u="sng" dirty="0"/>
              <a:t>not create User Profile </a:t>
            </a:r>
            <a:r>
              <a:rPr lang="en-US" u="sng" dirty="0" smtClean="0"/>
              <a:t>Service</a:t>
            </a:r>
            <a:endParaRPr lang="en-US" u="sng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6044" y="365126"/>
            <a:ext cx="11077755" cy="609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pt-PT" dirty="0" err="1" smtClean="0">
                <a:solidFill>
                  <a:schemeClr val="accent1"/>
                </a:solidFill>
              </a:rPr>
              <a:t>Environment</a:t>
            </a:r>
            <a:endParaRPr lang="pt-PT" dirty="0"/>
          </a:p>
        </p:txBody>
      </p:sp>
      <p:pic>
        <p:nvPicPr>
          <p:cNvPr id="13" name="Picture 2" descr="SharePoint 2013 Installation Server Ty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006" y="1336218"/>
            <a:ext cx="5762879" cy="4687016"/>
          </a:xfrm>
          <a:prstGeom prst="rect">
            <a:avLst/>
          </a:prstGeom>
          <a:ln w="127000" cap="rnd">
            <a:noFill/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83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/>
          <a:p>
            <a:r>
              <a:rPr lang="pt-PT" dirty="0" err="1" smtClean="0">
                <a:solidFill>
                  <a:schemeClr val="accent1"/>
                </a:solidFill>
              </a:rPr>
              <a:t>Environment</a:t>
            </a:r>
            <a:r>
              <a:rPr lang="pt-PT" dirty="0">
                <a:solidFill>
                  <a:schemeClr val="accent1"/>
                </a:solidFill>
              </a:rPr>
              <a:t/>
            </a:r>
            <a:br>
              <a:rPr lang="pt-PT" dirty="0">
                <a:solidFill>
                  <a:schemeClr val="accent1"/>
                </a:solidFill>
              </a:rPr>
            </a:br>
            <a:endParaRPr lang="pt-PT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422" y="1295401"/>
            <a:ext cx="9109420" cy="512763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6990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77298" y="1905704"/>
            <a:ext cx="7650623" cy="3756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/>
          <a:p>
            <a:r>
              <a:rPr lang="pt-PT" dirty="0" err="1" smtClean="0">
                <a:solidFill>
                  <a:schemeClr val="accent1"/>
                </a:solidFill>
              </a:rPr>
              <a:t>Environment</a:t>
            </a:r>
            <a:r>
              <a:rPr lang="pt-PT" dirty="0">
                <a:solidFill>
                  <a:schemeClr val="accent1"/>
                </a:solidFill>
              </a:rPr>
              <a:t/>
            </a:r>
            <a:br>
              <a:rPr lang="pt-PT" dirty="0">
                <a:solidFill>
                  <a:schemeClr val="accent1"/>
                </a:solidFill>
              </a:rPr>
            </a:br>
            <a:endParaRPr lang="pt-PT" dirty="0"/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2969677" y="2120720"/>
            <a:ext cx="7180164" cy="3756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4000" dirty="0" smtClean="0">
                <a:solidFill>
                  <a:schemeClr val="accent1"/>
                </a:solidFill>
              </a:rPr>
              <a:t>Minimum Services Running</a:t>
            </a:r>
          </a:p>
          <a:p>
            <a:pPr marL="0" indent="0">
              <a:buNone/>
            </a:pPr>
            <a:endParaRPr lang="pt-PT" sz="4000" dirty="0" smtClean="0">
              <a:solidFill>
                <a:schemeClr val="accent1"/>
              </a:solidFill>
            </a:endParaRP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User Profile Service </a:t>
            </a:r>
            <a:r>
              <a:rPr lang="en-US" sz="3200" dirty="0" smtClean="0">
                <a:solidFill>
                  <a:schemeClr val="tx1"/>
                </a:solidFill>
              </a:rPr>
              <a:t>Application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(at least </a:t>
            </a:r>
            <a:r>
              <a:rPr lang="en-US" dirty="0">
                <a:solidFill>
                  <a:schemeClr val="tx1"/>
                </a:solidFill>
              </a:rPr>
              <a:t>one </a:t>
            </a:r>
            <a:r>
              <a:rPr lang="en-US" dirty="0" smtClean="0">
                <a:solidFill>
                  <a:schemeClr val="tx1"/>
                </a:solidFill>
              </a:rPr>
              <a:t>account* crawled with email)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1"/>
            <a:r>
              <a:rPr lang="en-US" sz="3200" dirty="0" smtClean="0">
                <a:solidFill>
                  <a:schemeClr val="tx1"/>
                </a:solidFill>
              </a:rPr>
              <a:t>App </a:t>
            </a:r>
            <a:r>
              <a:rPr lang="en-US" sz="3200" dirty="0">
                <a:solidFill>
                  <a:schemeClr val="tx1"/>
                </a:solidFill>
              </a:rPr>
              <a:t>Management </a:t>
            </a:r>
            <a:r>
              <a:rPr lang="en-US" sz="3200" dirty="0" smtClean="0">
                <a:solidFill>
                  <a:schemeClr val="tx1"/>
                </a:solidFill>
              </a:rPr>
              <a:t>Service</a:t>
            </a:r>
          </a:p>
          <a:p>
            <a:pPr lvl="1"/>
            <a:r>
              <a:rPr lang="en-US" sz="3200" dirty="0" smtClean="0">
                <a:solidFill>
                  <a:schemeClr val="tx1"/>
                </a:solidFill>
              </a:rPr>
              <a:t>Subscription </a:t>
            </a:r>
            <a:r>
              <a:rPr lang="en-US" sz="3200" dirty="0">
                <a:solidFill>
                  <a:schemeClr val="tx1"/>
                </a:solidFill>
              </a:rPr>
              <a:t>settings Service</a:t>
            </a:r>
          </a:p>
          <a:p>
            <a:pPr marL="0" indent="0">
              <a:buNone/>
            </a:pPr>
            <a:endParaRPr lang="pt-PT" sz="4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pt-PT" sz="40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81049" y="6186778"/>
            <a:ext cx="5383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 </a:t>
            </a:r>
            <a:r>
              <a:rPr lang="en-US" sz="2400" dirty="0" smtClean="0"/>
              <a:t>*account </a:t>
            </a:r>
            <a:r>
              <a:rPr lang="en-US" sz="2400" dirty="0" smtClean="0"/>
              <a:t>must have </a:t>
            </a:r>
            <a:r>
              <a:rPr lang="en-US" sz="2400" dirty="0"/>
              <a:t>email configured</a:t>
            </a:r>
          </a:p>
        </p:txBody>
      </p:sp>
    </p:spTree>
    <p:extLst>
      <p:ext uri="{BB962C8B-B14F-4D97-AF65-F5344CB8AC3E}">
        <p14:creationId xmlns:p14="http://schemas.microsoft.com/office/powerpoint/2010/main" val="78337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869796"/>
            <a:ext cx="6096000" cy="5096106"/>
          </a:xfrm>
        </p:spPr>
        <p:txBody>
          <a:bodyPr/>
          <a:lstStyle/>
          <a:p>
            <a:pPr algn="ctr"/>
            <a:r>
              <a:rPr lang="es-ES" sz="4800" dirty="0" err="1" smtClean="0"/>
              <a:t>Setup</a:t>
            </a:r>
            <a:endParaRPr lang="es-E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707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63637" y="1259881"/>
            <a:ext cx="10515600" cy="828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4000" dirty="0" err="1" smtClean="0">
                <a:solidFill>
                  <a:schemeClr val="accent1"/>
                </a:solidFill>
              </a:rPr>
              <a:t>Pre</a:t>
            </a:r>
            <a:r>
              <a:rPr lang="pt-PT" sz="4000" dirty="0" smtClean="0">
                <a:solidFill>
                  <a:schemeClr val="accent1"/>
                </a:solidFill>
              </a:rPr>
              <a:t>-Requisites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3736" y="3106715"/>
            <a:ext cx="4559677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3736" y="2398829"/>
            <a:ext cx="37668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4000" dirty="0" smtClean="0"/>
              <a:t>Steps to </a:t>
            </a:r>
            <a:r>
              <a:rPr lang="pt-PT" sz="4000" dirty="0" err="1" smtClean="0"/>
              <a:t>be</a:t>
            </a:r>
            <a:r>
              <a:rPr lang="pt-PT" sz="4000" dirty="0" smtClean="0"/>
              <a:t> </a:t>
            </a:r>
            <a:r>
              <a:rPr lang="pt-PT" sz="4000" dirty="0" err="1" smtClean="0"/>
              <a:t>taken</a:t>
            </a:r>
            <a:endParaRPr lang="pt-PT" sz="4000" dirty="0"/>
          </a:p>
        </p:txBody>
      </p:sp>
      <p:sp>
        <p:nvSpPr>
          <p:cNvPr id="11" name="Rectangle 10"/>
          <p:cNvSpPr/>
          <p:nvPr/>
        </p:nvSpPr>
        <p:spPr>
          <a:xfrm>
            <a:off x="-291683" y="3417527"/>
            <a:ext cx="59131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Set Forward Lookup Zone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PT" sz="3200" dirty="0" err="1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pt-PT" sz="3200" dirty="0">
                <a:solidFill>
                  <a:schemeClr val="bg1">
                    <a:lumMod val="50000"/>
                  </a:schemeClr>
                </a:solidFill>
              </a:rPr>
              <a:t> App </a:t>
            </a:r>
            <a:r>
              <a:rPr lang="pt-PT" sz="3200" dirty="0" err="1">
                <a:solidFill>
                  <a:schemeClr val="bg1">
                    <a:lumMod val="50000"/>
                  </a:schemeClr>
                </a:solidFill>
              </a:rPr>
              <a:t>Domain</a:t>
            </a:r>
            <a:r>
              <a:rPr lang="pt-PT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pt-PT" sz="3200" dirty="0" err="1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pt-PT" sz="3200" dirty="0">
                <a:solidFill>
                  <a:schemeClr val="bg1">
                    <a:lumMod val="50000"/>
                  </a:schemeClr>
                </a:solidFill>
              </a:rPr>
              <a:t> a  </a:t>
            </a:r>
            <a:r>
              <a:rPr lang="pt-PT" sz="3200" dirty="0" err="1">
                <a:solidFill>
                  <a:schemeClr val="bg1">
                    <a:lumMod val="50000"/>
                  </a:schemeClr>
                </a:solidFill>
              </a:rPr>
              <a:t>Certificate</a:t>
            </a:r>
            <a:endParaRPr lang="pt-PT" sz="3200" dirty="0">
              <a:solidFill>
                <a:schemeClr val="bg1">
                  <a:lumMod val="50000"/>
                </a:schemeClr>
              </a:solidFill>
            </a:endParaRP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Configure SharePoint 2013 to use certificates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pt-PT" sz="3200" dirty="0" err="1">
                <a:solidFill>
                  <a:schemeClr val="bg1">
                    <a:lumMod val="50000"/>
                  </a:schemeClr>
                </a:solidFill>
              </a:rPr>
              <a:t>Create</a:t>
            </a:r>
            <a:r>
              <a:rPr lang="pt-PT" sz="3200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pt-PT" sz="3200" dirty="0" err="1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pt-PT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PT" sz="32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r>
              <a:rPr lang="pt-PT" sz="3200" dirty="0">
                <a:solidFill>
                  <a:schemeClr val="bg1">
                    <a:lumMod val="50000"/>
                  </a:schemeClr>
                </a:solidFill>
              </a:rPr>
              <a:t> Site</a:t>
            </a:r>
            <a:endParaRPr lang="pt-PT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6044" y="365126"/>
            <a:ext cx="11077755" cy="609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pt-PT" dirty="0" smtClean="0">
                <a:solidFill>
                  <a:schemeClr val="accent1"/>
                </a:solidFill>
              </a:rPr>
              <a:t>SETUP</a:t>
            </a:r>
            <a:endParaRPr lang="pt-PT" dirty="0"/>
          </a:p>
        </p:txBody>
      </p:sp>
      <p:pic>
        <p:nvPicPr>
          <p:cNvPr id="1028" name="Picture 4" descr="https://cdn4.iconfinder.com/data/icons/juicyfruit_by_salleedesign/256x256/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54" y="1384388"/>
            <a:ext cx="4507865" cy="45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0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869796"/>
            <a:ext cx="6096000" cy="5096106"/>
          </a:xfrm>
        </p:spPr>
        <p:txBody>
          <a:bodyPr/>
          <a:lstStyle/>
          <a:p>
            <a:pPr algn="ctr"/>
            <a:r>
              <a:rPr lang="es-ES" sz="4800" dirty="0" err="1" smtClean="0"/>
              <a:t>Tips</a:t>
            </a:r>
            <a:endParaRPr lang="es-E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2" r="14774"/>
          <a:stretch/>
        </p:blipFill>
        <p:spPr>
          <a:xfrm>
            <a:off x="6096000" y="0"/>
            <a:ext cx="6096000" cy="67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4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5038" y="1156419"/>
            <a:ext cx="4559677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6044" y="365126"/>
            <a:ext cx="11077755" cy="609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pt-PT" dirty="0" err="1" smtClean="0">
                <a:solidFill>
                  <a:schemeClr val="accent1"/>
                </a:solidFill>
              </a:rPr>
              <a:t>Tips</a:t>
            </a:r>
            <a:endParaRPr lang="pt-PT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427654"/>
            <a:ext cx="5836919" cy="520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>
              <a:buFont typeface="+mj-lt"/>
              <a:buAutoNum type="arabicPeriod"/>
            </a:pPr>
            <a:r>
              <a:rPr lang="pt-PT" sz="32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Developer user cant be farm admin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Make sure all SP Services are running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PT" sz="32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Check the loopback check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Add the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IP of the server to the host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file.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  <a:p>
            <a:pPr marL="971550" lvl="1" indent="-514350">
              <a:buFont typeface="+mj-lt"/>
              <a:buAutoNum type="arabicPeriod"/>
            </a:pPr>
            <a:endParaRPr lang="en-US" sz="3200" dirty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sz="3200" b="1" dirty="0"/>
          </a:p>
          <a:p>
            <a:pPr marL="971550" lvl="1" indent="-514350">
              <a:buFont typeface="+mj-lt"/>
              <a:buAutoNum type="arabicPeriod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PT" sz="4000" dirty="0" smtClean="0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PT" sz="4000" dirty="0" smtClean="0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34" y="2061017"/>
            <a:ext cx="3715013" cy="272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1284789" y="-162045"/>
            <a:ext cx="3311231" cy="7020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0" name="Group 19"/>
          <p:cNvGrpSpPr/>
          <p:nvPr/>
        </p:nvGrpSpPr>
        <p:grpSpPr>
          <a:xfrm>
            <a:off x="234457" y="3528730"/>
            <a:ext cx="1746743" cy="2494129"/>
            <a:chOff x="797877" y="3635973"/>
            <a:chExt cx="2053778" cy="2932536"/>
          </a:xfrm>
        </p:grpSpPr>
        <p:pic>
          <p:nvPicPr>
            <p:cNvPr id="15" name="Marcador de posición de imagen 8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" b="9116"/>
            <a:stretch>
              <a:fillRect/>
            </a:stretch>
          </p:blipFill>
          <p:spPr>
            <a:xfrm>
              <a:off x="1057164" y="5008177"/>
              <a:ext cx="1535204" cy="560319"/>
            </a:xfrm>
            <a:prstGeom prst="rect">
              <a:avLst/>
            </a:prstGeom>
          </p:spPr>
        </p:pic>
        <p:pic>
          <p:nvPicPr>
            <p:cNvPr id="16" name="logo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6" t="18939" r="12616" b="19389"/>
            <a:stretch/>
          </p:blipFill>
          <p:spPr>
            <a:xfrm>
              <a:off x="797877" y="3635973"/>
              <a:ext cx="2053778" cy="1026161"/>
            </a:xfrm>
            <a:prstGeom prst="rect">
              <a:avLst/>
            </a:prstGeom>
            <a:no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7" y="5929968"/>
              <a:ext cx="1835536" cy="638541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" b="935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13908" y="1222382"/>
            <a:ext cx="8023123" cy="1687965"/>
          </a:xfrm>
        </p:spPr>
        <p:txBody>
          <a:bodyPr/>
          <a:lstStyle/>
          <a:p>
            <a:r>
              <a:rPr lang="pt-PT" dirty="0" smtClean="0"/>
              <a:t>Rodrigo Pinto</a:t>
            </a:r>
            <a:endParaRPr lang="pt-P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413907" y="3720293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SharePoint </a:t>
            </a:r>
            <a:r>
              <a:rPr lang="pt-PT" dirty="0" err="1" smtClean="0"/>
              <a:t>Solution</a:t>
            </a:r>
            <a:r>
              <a:rPr lang="pt-PT" dirty="0" smtClean="0"/>
              <a:t> </a:t>
            </a:r>
            <a:r>
              <a:rPr lang="pt-PT" dirty="0" err="1" smtClean="0"/>
              <a:t>Architect</a:t>
            </a:r>
            <a:endParaRPr lang="pt-P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13907" y="4299179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SharePoint Server MVP</a:t>
            </a:r>
            <a:endParaRPr lang="pt-P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413806" y="3114392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everis</a:t>
            </a:r>
            <a:endParaRPr lang="pt-P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413805" y="4912702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http://www.rodrigopinto.eu</a:t>
            </a:r>
            <a:endParaRPr lang="pt-PT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3413804" y="5526225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http://www.sharepointpt.org</a:t>
            </a:r>
          </a:p>
          <a:p>
            <a:endParaRPr lang="pt-PT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413804" y="6139748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@</a:t>
            </a:r>
            <a:r>
              <a:rPr lang="pt-PT" dirty="0" err="1" smtClean="0"/>
              <a:t>scoutmanpt</a:t>
            </a:r>
            <a:endParaRPr lang="pt-PT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7414">
            <a:off x="8034941" y="3609335"/>
            <a:ext cx="4127548" cy="273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69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1284789" y="-162045"/>
            <a:ext cx="3311231" cy="7020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0" name="Group 19"/>
          <p:cNvGrpSpPr/>
          <p:nvPr/>
        </p:nvGrpSpPr>
        <p:grpSpPr>
          <a:xfrm>
            <a:off x="234457" y="3528730"/>
            <a:ext cx="1746743" cy="2494129"/>
            <a:chOff x="797877" y="3635973"/>
            <a:chExt cx="2053778" cy="2932536"/>
          </a:xfrm>
        </p:grpSpPr>
        <p:pic>
          <p:nvPicPr>
            <p:cNvPr id="15" name="Marcador de posición de imagen 8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" b="9116"/>
            <a:stretch>
              <a:fillRect/>
            </a:stretch>
          </p:blipFill>
          <p:spPr>
            <a:xfrm>
              <a:off x="1057164" y="5008177"/>
              <a:ext cx="1535204" cy="560319"/>
            </a:xfrm>
            <a:prstGeom prst="rect">
              <a:avLst/>
            </a:prstGeom>
          </p:spPr>
        </p:pic>
        <p:pic>
          <p:nvPicPr>
            <p:cNvPr id="16" name="logo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6" t="18939" r="12616" b="19389"/>
            <a:stretch/>
          </p:blipFill>
          <p:spPr>
            <a:xfrm>
              <a:off x="797877" y="3635973"/>
              <a:ext cx="2053778" cy="1026161"/>
            </a:xfrm>
            <a:prstGeom prst="rect">
              <a:avLst/>
            </a:prstGeom>
            <a:no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7" y="5929968"/>
              <a:ext cx="1835536" cy="638541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" b="935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13908" y="1222382"/>
            <a:ext cx="8023123" cy="1687965"/>
          </a:xfrm>
        </p:spPr>
        <p:txBody>
          <a:bodyPr/>
          <a:lstStyle/>
          <a:p>
            <a:r>
              <a:rPr lang="pt-PT" dirty="0" smtClean="0"/>
              <a:t>Rodrigo Pinto</a:t>
            </a:r>
            <a:endParaRPr lang="pt-P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413907" y="3720293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SharePoint </a:t>
            </a:r>
            <a:r>
              <a:rPr lang="pt-PT" dirty="0" err="1" smtClean="0"/>
              <a:t>Solution</a:t>
            </a:r>
            <a:r>
              <a:rPr lang="pt-PT" dirty="0" smtClean="0"/>
              <a:t> </a:t>
            </a:r>
            <a:r>
              <a:rPr lang="pt-PT" dirty="0" err="1" smtClean="0"/>
              <a:t>Architect</a:t>
            </a:r>
            <a:endParaRPr lang="pt-P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13907" y="4299179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SharePoint Server MVP</a:t>
            </a:r>
            <a:endParaRPr lang="pt-P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413806" y="3114392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everis</a:t>
            </a:r>
            <a:endParaRPr lang="pt-P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413805" y="4912702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http://www.rodrigopinto.eu</a:t>
            </a:r>
            <a:endParaRPr lang="pt-PT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3413804" y="5526225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http://www.sharepointpt.org</a:t>
            </a:r>
          </a:p>
          <a:p>
            <a:endParaRPr lang="pt-PT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413804" y="6139748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pt-PT" dirty="0" smtClean="0"/>
              <a:t>@</a:t>
            </a:r>
            <a:r>
              <a:rPr lang="pt-PT" dirty="0" err="1" smtClean="0"/>
              <a:t>scoutmanpt</a:t>
            </a:r>
            <a:endParaRPr lang="pt-PT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7414">
            <a:off x="8034941" y="3609335"/>
            <a:ext cx="4127548" cy="273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0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1736" y="2772134"/>
            <a:ext cx="10295058" cy="1325563"/>
          </a:xfrm>
        </p:spPr>
        <p:txBody>
          <a:bodyPr/>
          <a:lstStyle/>
          <a:p>
            <a:pPr algn="l"/>
            <a:r>
              <a:rPr lang="en-US" sz="4800" dirty="0"/>
              <a:t>Set up an SharePoint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On-Premises </a:t>
            </a:r>
            <a:r>
              <a:rPr lang="en-US" sz="4800" dirty="0"/>
              <a:t>environment for </a:t>
            </a:r>
            <a:r>
              <a:rPr lang="en-US" sz="4800" dirty="0" smtClean="0"/>
              <a:t>developing </a:t>
            </a:r>
            <a:r>
              <a:rPr lang="en-US" sz="4800" dirty="0"/>
              <a:t>Provider-Hosted Apps</a:t>
            </a:r>
            <a:endParaRPr lang="es-E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1" y="2368176"/>
            <a:ext cx="1991765" cy="19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439837" y="3032568"/>
            <a:ext cx="13171990" cy="125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11640" y="173621"/>
            <a:ext cx="3198720" cy="1180617"/>
          </a:xfrm>
        </p:spPr>
        <p:txBody>
          <a:bodyPr/>
          <a:lstStyle/>
          <a:p>
            <a:r>
              <a:rPr lang="pt-PT" dirty="0" smtClean="0"/>
              <a:t>Agenda</a:t>
            </a:r>
            <a:endParaRPr lang="pt-PT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74976" y="2164597"/>
            <a:ext cx="7672822" cy="3540348"/>
            <a:chOff x="2461113" y="2361367"/>
            <a:chExt cx="7672822" cy="3540348"/>
          </a:xfrm>
        </p:grpSpPr>
        <p:sp>
          <p:nvSpPr>
            <p:cNvPr id="6" name="Rectangle 5"/>
            <p:cNvSpPr/>
            <p:nvPr/>
          </p:nvSpPr>
          <p:spPr bwMode="auto">
            <a:xfrm>
              <a:off x="2461113" y="2361367"/>
              <a:ext cx="2881216" cy="1699974"/>
            </a:xfrm>
            <a:prstGeom prst="rect">
              <a:avLst/>
            </a:prstGeom>
            <a:solidFill>
              <a:srgbClr val="75B41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1449" tIns="25724" rIns="25724" bIns="5144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51431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0" spc="-29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  the need</a:t>
              </a:r>
            </a:p>
            <a:p>
              <a:pPr marL="0" marR="0" lvl="0" indent="0" defTabSz="51431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4000" kern="0" spc="-29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720312" y="4201741"/>
              <a:ext cx="2413622" cy="1699974"/>
            </a:xfrm>
            <a:prstGeom prst="rect">
              <a:avLst/>
            </a:prstGeom>
            <a:solidFill>
              <a:srgbClr val="75B41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1449" tIns="25724" rIns="25724" bIns="5144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 defTabSz="51431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400" kern="0" spc="-29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don'ts</a:t>
              </a:r>
              <a:endParaRPr kumimoji="0" lang="en-US" sz="5400" b="0" i="0" u="none" strike="noStrike" kern="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701380" y="4201741"/>
              <a:ext cx="2881216" cy="1699974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1449" tIns="25724" rIns="25724" bIns="5144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51431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0" spc="-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t</a:t>
              </a:r>
              <a:r>
                <a:rPr lang="en-US" sz="4000" kern="0" spc="-29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ips</a:t>
              </a:r>
            </a:p>
            <a:p>
              <a:pPr marL="0" marR="0" lvl="0" indent="0" defTabSz="51431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kern="0" spc="-29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&amp;tricks</a:t>
              </a:r>
              <a:endParaRPr kumimoji="0" lang="en-US" sz="4800" b="0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defTabSz="51431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453736" y="2361367"/>
              <a:ext cx="1699974" cy="1699974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1449" tIns="25724" rIns="25724" bIns="5144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31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spc="-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s</a:t>
              </a:r>
              <a:r>
                <a:rPr lang="en-US" sz="4400" kern="0" spc="-29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tart</a:t>
              </a:r>
              <a:endParaRPr kumimoji="0" lang="en-US" sz="4400" b="0" i="0" u="none" strike="noStrike" kern="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265116" y="2361367"/>
              <a:ext cx="2868819" cy="16999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1449" tIns="25724" rIns="25724" bIns="5144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31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kern="0" spc="-29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understand</a:t>
              </a:r>
              <a:endParaRPr kumimoji="0" lang="en-US" sz="3200" b="0" i="0" u="none" strike="noStrike" kern="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r" defTabSz="51431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461113" y="4201741"/>
              <a:ext cx="2102551" cy="1699974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1449" tIns="25724" rIns="25724" bIns="5144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51431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kern="0" spc="-29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s</a:t>
              </a:r>
              <a:r>
                <a:rPr lang="en-US" sz="3200" kern="0" spc="-29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etup</a:t>
              </a:r>
              <a:endParaRPr kumimoji="0" lang="en-US" sz="1400" b="0" i="0" u="none" strike="noStrike" kern="0" cap="none" spc="-29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64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869796"/>
            <a:ext cx="6096000" cy="5096106"/>
          </a:xfrm>
        </p:spPr>
        <p:txBody>
          <a:bodyPr/>
          <a:lstStyle/>
          <a:p>
            <a:pPr algn="ctr"/>
            <a:r>
              <a:rPr lang="es-ES" sz="4800" dirty="0" err="1" smtClean="0"/>
              <a:t>Why</a:t>
            </a:r>
            <a:r>
              <a:rPr lang="es-ES" sz="4800" dirty="0" smtClean="0"/>
              <a:t> are we </a:t>
            </a:r>
            <a:r>
              <a:rPr lang="es-ES" sz="4800" dirty="0" err="1" smtClean="0"/>
              <a:t>still</a:t>
            </a:r>
            <a:r>
              <a:rPr lang="es-ES" sz="4800" dirty="0" smtClean="0"/>
              <a:t> </a:t>
            </a:r>
            <a:r>
              <a:rPr lang="es-ES" sz="4800" dirty="0" err="1" smtClean="0"/>
              <a:t>developing</a:t>
            </a:r>
            <a:r>
              <a:rPr lang="es-ES" sz="4800" dirty="0" smtClean="0"/>
              <a:t> on </a:t>
            </a:r>
            <a:r>
              <a:rPr lang="es-ES" sz="4800" smtClean="0"/>
              <a:t>premises</a:t>
            </a:r>
            <a:endParaRPr lang="es-ES" sz="48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"/>
            <a:ext cx="6148255" cy="75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869796"/>
            <a:ext cx="6096000" cy="5096106"/>
          </a:xfrm>
        </p:spPr>
        <p:txBody>
          <a:bodyPr/>
          <a:lstStyle/>
          <a:p>
            <a:pPr algn="ctr"/>
            <a:r>
              <a:rPr lang="es-ES" sz="4800" dirty="0" err="1" smtClean="0"/>
              <a:t>Provider-Hosted</a:t>
            </a:r>
            <a:r>
              <a:rPr lang="es-ES" sz="4800" dirty="0" smtClean="0"/>
              <a:t> </a:t>
            </a:r>
            <a:br>
              <a:rPr lang="es-ES" sz="4800" dirty="0" smtClean="0"/>
            </a:br>
            <a:r>
              <a:rPr lang="es-ES" sz="4800" dirty="0" smtClean="0"/>
              <a:t>Apps</a:t>
            </a:r>
            <a:endParaRPr lang="es-ES" sz="48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"/>
            <a:ext cx="6148255" cy="75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2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83280" y="1595120"/>
            <a:ext cx="8260080" cy="4886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Provider-Hosted</a:t>
            </a:r>
            <a:r>
              <a:rPr lang="pt-PT" dirty="0" smtClean="0"/>
              <a:t> </a:t>
            </a:r>
            <a:r>
              <a:rPr lang="pt-PT" dirty="0" err="1" smtClean="0"/>
              <a:t>Apps</a:t>
            </a:r>
            <a:endParaRPr lang="pt-PT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486602" y="1737995"/>
            <a:ext cx="8044997" cy="4601845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chemeClr val="accent1"/>
                </a:solidFill>
              </a:rPr>
              <a:t>Where </a:t>
            </a:r>
            <a:r>
              <a:rPr lang="en-US" dirty="0">
                <a:solidFill>
                  <a:schemeClr val="accent1"/>
                </a:solidFill>
              </a:rPr>
              <a:t>the app components are hosted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Any </a:t>
            </a:r>
            <a:r>
              <a:rPr lang="en-US" dirty="0"/>
              <a:t>web server or hosting service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algn="just"/>
            <a:r>
              <a:rPr lang="en-US" dirty="0" smtClean="0">
                <a:solidFill>
                  <a:schemeClr val="accent1"/>
                </a:solidFill>
              </a:rPr>
              <a:t>How </a:t>
            </a:r>
            <a:r>
              <a:rPr lang="en-US" dirty="0">
                <a:solidFill>
                  <a:schemeClr val="accent1"/>
                </a:solidFill>
              </a:rPr>
              <a:t>the app gets authorized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accent1"/>
                </a:solidFill>
              </a:rPr>
              <a:t>   </a:t>
            </a:r>
            <a:r>
              <a:rPr lang="en-US" dirty="0"/>
              <a:t>OAuth or the JavaScript cross-domain library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 algn="just"/>
            <a:r>
              <a:rPr lang="en-US" dirty="0" smtClean="0">
                <a:solidFill>
                  <a:schemeClr val="accent1"/>
                </a:solidFill>
              </a:rPr>
              <a:t>What </a:t>
            </a:r>
            <a:r>
              <a:rPr lang="en-US" dirty="0">
                <a:solidFill>
                  <a:schemeClr val="accent1"/>
                </a:solidFill>
              </a:rPr>
              <a:t>language the app can use</a:t>
            </a:r>
          </a:p>
          <a:p>
            <a:pPr marL="0" indent="0">
              <a:buNone/>
            </a:pPr>
            <a:r>
              <a:rPr lang="en-US" dirty="0" smtClean="0"/>
              <a:t>   Any </a:t>
            </a:r>
            <a:r>
              <a:rPr lang="en-US" dirty="0"/>
              <a:t>language supported by </a:t>
            </a:r>
            <a:r>
              <a:rPr lang="en-US" dirty="0" smtClean="0"/>
              <a:t>a web </a:t>
            </a:r>
            <a:r>
              <a:rPr lang="en-US" dirty="0"/>
              <a:t>server or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hosting </a:t>
            </a:r>
            <a:r>
              <a:rPr lang="en-US" dirty="0"/>
              <a:t>service</a:t>
            </a:r>
            <a:endParaRPr lang="pt-PT" dirty="0"/>
          </a:p>
        </p:txBody>
      </p:sp>
      <p:pic>
        <p:nvPicPr>
          <p:cNvPr id="1026" name="Picture 2" descr="The components of a provider-hosted app are hosted on any web server or hosting servic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73" y="1595120"/>
            <a:ext cx="2943378" cy="488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06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869796"/>
            <a:ext cx="6096000" cy="5096106"/>
          </a:xfrm>
        </p:spPr>
        <p:txBody>
          <a:bodyPr/>
          <a:lstStyle/>
          <a:p>
            <a:pPr algn="ctr"/>
            <a:r>
              <a:rPr lang="es-ES" sz="4800" dirty="0" err="1" smtClean="0"/>
              <a:t>Where</a:t>
            </a:r>
            <a:r>
              <a:rPr lang="es-ES" sz="4800" dirty="0" smtClean="0"/>
              <a:t> to </a:t>
            </a:r>
            <a:r>
              <a:rPr lang="es-ES" sz="4800" dirty="0" err="1" smtClean="0"/>
              <a:t>get</a:t>
            </a:r>
            <a:r>
              <a:rPr lang="es-ES" sz="4800" dirty="0" smtClean="0"/>
              <a:t> </a:t>
            </a:r>
            <a:r>
              <a:rPr lang="es-ES" sz="4800" dirty="0" err="1" smtClean="0"/>
              <a:t>started</a:t>
            </a:r>
            <a:r>
              <a:rPr lang="es-ES" sz="4800" dirty="0" smtClean="0"/>
              <a:t>?</a:t>
            </a:r>
            <a:endParaRPr lang="es-ES" sz="4800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25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309</Words>
  <Application>Microsoft Office PowerPoint</Application>
  <PresentationFormat>Widescreen</PresentationFormat>
  <Paragraphs>103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Segoe UI Semilight</vt:lpstr>
      <vt:lpstr>Segoe UI</vt:lpstr>
      <vt:lpstr>Rabiohead</vt:lpstr>
      <vt:lpstr>Segoe UI Light</vt:lpstr>
      <vt:lpstr>Segoe UI </vt:lpstr>
      <vt:lpstr>Calibri</vt:lpstr>
      <vt:lpstr>Tema de Office</vt:lpstr>
      <vt:lpstr>PowerPoint Presentation</vt:lpstr>
      <vt:lpstr>PowerPoint Presentation</vt:lpstr>
      <vt:lpstr>Rodrigo Pinto</vt:lpstr>
      <vt:lpstr>Set up an SharePoint  On-Premises environment for developing Provider-Hosted Apps</vt:lpstr>
      <vt:lpstr>Agenda</vt:lpstr>
      <vt:lpstr>Why are we still developing on premises</vt:lpstr>
      <vt:lpstr>Provider-Hosted  Apps</vt:lpstr>
      <vt:lpstr>Provider-Hosted Apps</vt:lpstr>
      <vt:lpstr>Where to get started?</vt:lpstr>
      <vt:lpstr>PowerPoint Presentation</vt:lpstr>
      <vt:lpstr>Enviroment</vt:lpstr>
      <vt:lpstr>Environment </vt:lpstr>
      <vt:lpstr>Environment </vt:lpstr>
      <vt:lpstr>PowerPoint Presentation</vt:lpstr>
      <vt:lpstr>Environment </vt:lpstr>
      <vt:lpstr>Environment </vt:lpstr>
      <vt:lpstr>Setup</vt:lpstr>
      <vt:lpstr>PowerPoint Presentation</vt:lpstr>
      <vt:lpstr>Tips</vt:lpstr>
      <vt:lpstr>PowerPoint Presentation</vt:lpstr>
      <vt:lpstr>Rodrigo Pinto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Rodrigo Pinto</cp:lastModifiedBy>
  <cp:revision>89</cp:revision>
  <dcterms:created xsi:type="dcterms:W3CDTF">2013-08-20T12:49:39Z</dcterms:created>
  <dcterms:modified xsi:type="dcterms:W3CDTF">2015-06-08T13:07:27Z</dcterms:modified>
</cp:coreProperties>
</file>